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olstykh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40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496" y="1052737"/>
            <a:ext cx="9001000" cy="2520279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КОНФЕРЕНЦИЯ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АКТИВИЗАЦИИ КОМПЛЕКСНОГО СОТРУДНИЧЕСТВА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ТВОРЧЕСКОГО ВЗАИМОДЕЙСТВИЯ МЕЖДУ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МОСКОВСКИМ ГОСУДАРСТВЕННЫМ УНИВЕРСИТЕТОМ ИМЕНИ М.В. ЛОМОНОСОВА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ДОНЕЦКИМ НАЦИОНАЛЬНЫМ УНИВЕРСИТЕТОМ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620616"/>
            <a:ext cx="7992888" cy="1968624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Д-Р ФИЗ.-МАТ. НАУК, ПРОФЕССОР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ТОЛСТЫХ ВИКТОР КОНСТАНТИНОВИЧ</a:t>
            </a:r>
          </a:p>
          <a:p>
            <a:pPr>
              <a:spcBef>
                <a:spcPct val="0"/>
              </a:spcBef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hlinkClick r:id="rId3"/>
              </a:rPr>
              <a:t>http://tolstykh.com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ОПТИМИЗАЦИЯ, ИДЕНТИФИКАЦИЯ РАСПРЕДЕЛЁННЫХ СИСТЕМ</a:t>
            </a:r>
          </a:p>
          <a:p>
            <a:pPr>
              <a:spcBef>
                <a:spcPct val="0"/>
              </a:spcBef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25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одзаголовок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08509" y="2780928"/>
                <a:ext cx="7990656" cy="3528392"/>
              </a:xfrm>
            </p:spPr>
            <p:txBody>
              <a:bodyPr>
                <a:noAutofit/>
              </a:bodyPr>
              <a:lstStyle/>
              <a:p>
                <a:pPr algn="l">
                  <a:lnSpc>
                    <a:spcPct val="120000"/>
                  </a:lnSpc>
                  <a:spcBef>
                    <a:spcPts val="0"/>
                  </a:spcBef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19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̃"/>
                                      <m:ctrlPr>
                                        <a:rPr lang="ru-RU" sz="19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9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en-US" sz="19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ru-RU" sz="19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9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ru-RU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1900" b="0" i="1" smtClean="0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ru-RU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𝛻</m:t>
                              </m:r>
                              <m:r>
                                <a:rPr lang="en-US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𝐽</m:t>
                              </m:r>
                              <m:d>
                                <m:dPr>
                                  <m:ctrlPr>
                                    <a:rPr lang="ru-RU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ru-RU" sz="1900" i="1">
                                          <a:solidFill>
                                            <a:schemeClr val="accent5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900" i="1">
                                          <a:solidFill>
                                            <a:schemeClr val="accent5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p>
                                      <m:r>
                                        <a:rPr lang="en-US" sz="1900" i="1">
                                          <a:solidFill>
                                            <a:schemeClr val="accent5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p>
                                  </m:sSup>
                                  <m:r>
                                    <a:rPr lang="en-US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;</m:t>
                                  </m:r>
                                  <m:r>
                                    <a:rPr lang="en-US" sz="19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</m:d>
                            </m:den>
                          </m:f>
                        </m:e>
                      </m:d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≠0,   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19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342900" indent="-342900" algn="l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Спуск «по 45</a:t>
                </a:r>
                <a:r>
                  <a:rPr lang="en-US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º</a:t>
                </a: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»: </a:t>
                </a:r>
                <a:b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endParaRPr lang="ru-RU" sz="19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342900" indent="-342900" algn="l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Пропорциональное изменение: </a:t>
                </a:r>
                <a:b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,  </m:t>
                    </m:r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endParaRPr lang="ru-RU" sz="1900" i="1" dirty="0" smtClean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342900" indent="-342900" algn="l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  <a:buFont typeface="Wingdings" panose="05000000000000000000" pitchFamily="2" charset="2"/>
                  <a:buChar char="v"/>
                </a:pPr>
                <a:r>
                  <a:rPr lang="ru-RU" sz="1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Эвристические шаблоны: </a:t>
                </a: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/>
                </a:r>
                <a:b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</m:oMath>
                </a14:m>
                <a:endParaRPr lang="ru-RU" sz="19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Под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08509" y="2780928"/>
                <a:ext cx="7990656" cy="3528392"/>
              </a:xfrm>
              <a:blipFill rotWithShape="0">
                <a:blip r:embed="rId3"/>
                <a:stretch>
                  <a:fillRect l="-6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5"/>
              <p:cNvSpPr>
                <a:spLocks noGrp="1"/>
              </p:cNvSpPr>
              <p:nvPr>
                <p:ph type="ctrTitle"/>
              </p:nvPr>
            </p:nvSpPr>
            <p:spPr>
              <a:xfrm>
                <a:off x="608509" y="1392361"/>
                <a:ext cx="7772400" cy="1244551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80000"/>
                  </a:lnSpc>
                </a:pPr>
                <a:r>
                  <a:rPr lang="ru-RU" dirty="0">
                    <a:solidFill>
                      <a:schemeClr val="accent5">
                        <a:lumMod val="50000"/>
                      </a:schemeClr>
                    </a:solidFill>
                  </a:rPr>
                  <a:t>Выбор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ru-RU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ru-RU" dirty="0">
                    <a:solidFill>
                      <a:schemeClr val="accent5">
                        <a:lumMod val="50000"/>
                      </a:schemeClr>
                    </a:solidFill>
                  </a:rPr>
                  <a:t> в </a:t>
                </a:r>
                <a:r>
                  <a:rPr lang="ru-RU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МРНС </a:t>
                </a:r>
                <a:br>
                  <a:rPr lang="ru-RU" dirty="0" smtClean="0">
                    <a:solidFill>
                      <a:schemeClr val="accent5">
                        <a:lumMod val="50000"/>
                      </a:schemeClr>
                    </a:solidFill>
                  </a:rPr>
                </a:br>
                <a:r>
                  <a:rPr lang="ru-RU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шаблонным </a:t>
                </a:r>
                <a:r>
                  <a:rPr lang="ru-RU" dirty="0">
                    <a:solidFill>
                      <a:schemeClr val="accent5">
                        <a:lumMod val="50000"/>
                      </a:schemeClr>
                    </a:solidFill>
                  </a:rPr>
                  <a:t>шагом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acc>
                          <m:accPr>
                            <m:chr m:val="̃"/>
                            <m:ctrlPr>
                              <a:rPr lang="ru-RU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</m:acc>
                      </m:e>
                      <m:sup>
                        <m:r>
                          <a:rPr lang="en-US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endParaRPr lang="ru-RU" sz="4900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Заголовок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08509" y="1392361"/>
                <a:ext cx="7772400" cy="1244551"/>
              </a:xfrm>
              <a:blipFill rotWithShape="0">
                <a:blip r:embed="rId4"/>
                <a:stretch>
                  <a:fillRect t="-18049" b="-229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4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" y="0"/>
            <a:ext cx="9144000" cy="685800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8136904" cy="4464496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Толстых В.К. О применении градиентного метода к задачам оптимизации систем с распределенными параметрами // Журн. </a:t>
            </a:r>
            <a:r>
              <a:rPr lang="ru-RU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вычисл</a:t>
            </a:r>
            <a:r>
              <a:rPr lang="ru-RU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ru-RU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матем</a:t>
            </a:r>
            <a:r>
              <a:rPr lang="ru-RU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и </a:t>
            </a:r>
            <a:r>
              <a:rPr lang="ru-RU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матем</a:t>
            </a:r>
            <a:r>
              <a:rPr lang="ru-RU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физики, № 1, 1986. С. 137-140.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Толстых В.К. Прямой экстремальный подход для оптимизации систем с распределёнными параметрами. Донецк: Юго-Восток, 1997. 178 с.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Огурцов А.П. Недопекин Ф.В., Толстых В.К. Володин Н.А. Прямая оптимизация теплофизических процессов // Днепродзержинск: ДГТУ-"Юго-Восток". – 1997. –  150 с 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Толстых В.К. Эффективный метод оптимизации физических процессов // Инженерно-физический журнал, Т. 76, № 2, 2003. С. 424-427.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Tolstykh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V.K. Optimality Conditions and Algorithms for Direct Optimizing the Partial Differential Equations // Engineering. –  V. 4. –  N 7. -  2012. – P. 390-394. 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Tolstykh</a:t>
            </a:r>
            <a:r>
              <a:rPr lang="en-US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V.K. Optimization for Systems Governed by Partial Differential Equations // The Electronic Interna­tional Journal Advanced Modeling and Optimiza­tion. –  Vol. 14. –  N 3. –  2012. –  P. 703-716. 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Толстых В.К., Толстых М.А. Необходимое условие оптимальности параметрической идентификации для распределённой модели социальных сетей // Вестник </a:t>
            </a:r>
            <a:r>
              <a:rPr lang="ru-RU" sz="25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ДонНУ</a:t>
            </a:r>
            <a:r>
              <a:rPr lang="ru-RU" sz="2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Серия Г: Технические науки. – 2021. – № 3. – С. 63-68.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772400" cy="86409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Источники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2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11560" y="2583954"/>
            <a:ext cx="8064896" cy="3437334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это объекты или процессы, описываемые дифференциальными уравнениями в частных производных (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параболические,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гиперболические, эллиптические).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Они соответствуют процессам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переноса массы, энергии, импульса,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финансов, информации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болезней, популяции…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Метрика расстояния между элементами распределённых систем может быть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разной (метры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количество узлов в информационной сети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...)</a:t>
            </a:r>
          </a:p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Задачи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оптимального управления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 параметрической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идентификация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распределённых систем, в общем случае, можно решать численно экстремальными методами </a:t>
            </a:r>
            <a:r>
              <a:rPr lang="ru-RU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оптимизации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11560" y="1464369"/>
            <a:ext cx="7772400" cy="722511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Распределённые системы</a:t>
            </a:r>
          </a:p>
        </p:txBody>
      </p:sp>
    </p:spTree>
    <p:extLst>
      <p:ext uri="{BB962C8B-B14F-4D97-AF65-F5344CB8AC3E}">
        <p14:creationId xmlns:p14="http://schemas.microsoft.com/office/powerpoint/2010/main" val="216837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одзаголовок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11560" y="2492896"/>
                <a:ext cx="7990656" cy="4221088"/>
              </a:xfrm>
            </p:spPr>
            <p:txBody>
              <a:bodyPr>
                <a:normAutofit fontScale="92500"/>
              </a:bodyPr>
              <a:lstStyle/>
              <a:p>
                <a:pPr algn="l">
                  <a:spcBef>
                    <a:spcPts val="0"/>
                  </a:spcBef>
                </a:pP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Целевой функционал (критерий качества </a:t>
                </a:r>
                <a:r>
                  <a:rPr lang="ru-RU" sz="2000" dirty="0" smtClean="0">
                    <a:solidFill>
                      <a:srgbClr val="FF0000"/>
                    </a:solidFill>
                  </a:rPr>
                  <a:t>управления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идентификации):</a:t>
                </a:r>
                <a:endParaRPr lang="ru-RU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ru-RU" sz="21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𝐽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1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)=</m:t>
                            </m:r>
                            <m:nary>
                              <m:naryPr>
                                <m:limLoc m:val="subSup"/>
                                <m:ctrlPr>
                                  <a:rPr lang="ru-RU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⊂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ru-RU" sz="21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1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Ω</m:t>
                                    </m:r>
                                  </m:e>
                                </m:acc>
                              </m:sub>
                              <m:sup/>
                              <m:e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</m:nary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при условии 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𝔻</m:t>
                            </m:r>
                            <m:d>
                              <m:dPr>
                                <m:ctrlPr>
                                  <a:rPr lang="ru-RU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𝜏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  <m: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1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</m:d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=0,   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acc>
                              <m:accPr>
                                <m:chr m:val="̅"/>
                                <m:ctrlPr>
                                  <a:rPr lang="ru-RU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m:rPr>
                                    <m:sty m:val="p"/>
                                  </m:rPr>
                                  <a:rPr lang="en-US" sz="21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Ω</m:t>
                                </m:r>
                              </m:e>
                            </m:acc>
                            <m:r>
                              <a:rPr lang="en-US" sz="21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</m:e>
                        </m:mr>
                      </m:m>
                    </m:oMath>
                  </m:oMathPara>
                </a14:m>
                <a:endParaRPr lang="ru-RU" sz="2100" i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где </a:t>
                </a:r>
                <a14:m>
                  <m:oMath xmlns:m="http://schemas.openxmlformats.org/officeDocument/2006/math">
                    <m:r>
                      <a:rPr lang="en-US" sz="210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1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21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1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100" b="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1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1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  <m:r>
                      <a:rPr lang="en-US" sz="21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– управление, </a:t>
                </a:r>
                <a14:m>
                  <m:oMath xmlns:m="http://schemas.openxmlformats.org/officeDocument/2006/math">
                    <m:r>
                      <a:rPr lang="en-US" sz="210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sz="21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21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sz="21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sz="21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1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ru-RU" sz="21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2100" i="1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Ω</m:t>
                        </m:r>
                      </m:e>
                    </m:acc>
                    <m:r>
                      <a:rPr lang="en-US" sz="21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1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– состояние системы, </a:t>
                </a:r>
                <a14:m>
                  <m:oMath xmlns:m="http://schemas.openxmlformats.org/officeDocument/2006/math">
                    <m:r>
                      <a:rPr lang="en-US" sz="210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– пространственно-временная 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переменная, </a:t>
                </a:r>
                <a14:m>
                  <m:oMath xmlns:m="http://schemas.openxmlformats.org/officeDocument/2006/math">
                    <m:r>
                      <a:rPr lang="ru-RU" sz="200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𝔻</m:t>
                    </m:r>
                  </m:oMath>
                </a14:m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ru-RU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– 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дифференциальный оператор распределён-ной системы</a:t>
                </a:r>
                <a:r>
                  <a:rPr lang="ru-RU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(с граничными и нач. условиями).</a:t>
                </a: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Имеем бесконечномерную в пространстве и, возможно, во времени </a:t>
                </a:r>
                <a:r>
                  <a:rPr lang="ru-RU" sz="2200" b="1" dirty="0" smtClean="0">
                    <a:solidFill>
                      <a:schemeClr val="tx1"/>
                    </a:solidFill>
                  </a:rPr>
                  <a:t>задачу оптимизации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</a:t>
                </a:r>
                <a:endParaRPr lang="ru-RU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b>
                      </m:sSub>
                      <m:d>
                        <m:dPr>
                          <m:ctrlPr>
                            <a:rPr lang="ru-RU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21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1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𝑎𝑟𝑔</m:t>
                      </m:r>
                      <m:func>
                        <m:funcPr>
                          <m:ctrlPr>
                            <a:rPr lang="ru-RU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𝐽</m:t>
                          </m:r>
                          <m:d>
                            <m:dPr>
                              <m:ctrlPr>
                                <a:rPr lang="ru-RU" sz="21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1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   </m:t>
                          </m:r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</m:e>
                      </m:func>
                      <m:r>
                        <a:rPr lang="en-US" sz="21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1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⊂</m:t>
                      </m:r>
                      <m:acc>
                        <m:accPr>
                          <m:chr m:val="̅"/>
                          <m:ctrlPr>
                            <a:rPr lang="ru-RU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n-US" sz="21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acc>
                      <m:r>
                        <a:rPr lang="en-US" sz="21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1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Под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11560" y="2492896"/>
                <a:ext cx="7990656" cy="4221088"/>
              </a:xfrm>
              <a:blipFill rotWithShape="0">
                <a:blip r:embed="rId3"/>
                <a:stretch>
                  <a:fillRect l="-763" t="-7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11560" y="1412777"/>
            <a:ext cx="7772400" cy="115212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Бесконечномерная задача оптимизации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6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одзаголовок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79165" y="2534841"/>
                <a:ext cx="7990656" cy="3816424"/>
              </a:xfrm>
            </p:spPr>
            <p:txBody>
              <a:bodyPr>
                <a:normAutofit/>
              </a:bodyPr>
              <a:lstStyle/>
              <a:p>
                <a:pPr algn="l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Методы, формально обобщённые на бесконечномерное пространство:</a:t>
                </a: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19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19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=0,1…</m:t>
                      </m:r>
                    </m:oMath>
                  </m:oMathPara>
                </a14:m>
                <a:endParaRPr lang="ru-RU" sz="1900" i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где</a:t>
                </a:r>
                <a:r>
                  <a:rPr lang="en-US" sz="1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9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𝛻</m:t>
                    </m:r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</m:oMath>
                </a14:m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–</a:t>
                </a:r>
                <a:r>
                  <a:rPr lang="en-US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ru-RU" sz="1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г</a:t>
                </a: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радиентные методы (ГМ) или</a:t>
                </a:r>
                <a14:m>
                  <m:oMath xmlns:m="http://schemas.openxmlformats.org/officeDocument/2006/math">
                    <m:r>
                      <a:rPr lang="ru-RU" sz="1900" b="0" i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900" b="0" i="0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1900" b="0" i="0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𝛻</m:t>
                    </m:r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𝐽</m:t>
                        </m:r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sz="19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ru-RU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19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</m:oMath>
                </a14:m>
                <a:r>
                  <a:rPr lang="ru-RU" sz="1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–</a:t>
                </a:r>
                <a:r>
                  <a:rPr lang="en-US" sz="19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методы сопряжённых градиентов (МСГ). </a:t>
                </a: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Градиент определяется через решение сопряжённой распределённой системы.</a:t>
                </a:r>
                <a:endParaRPr lang="ru-RU" sz="19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1900" b="1" dirty="0" smtClean="0">
                    <a:solidFill>
                      <a:schemeClr val="accent2"/>
                    </a:solidFill>
                  </a:rPr>
                  <a:t>Проблема!</a:t>
                </a:r>
                <a:r>
                  <a:rPr lang="ru-RU" sz="19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Неравномерная сходимость к оптимуму:</a:t>
                </a: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groupChr>
                        <m:groupChrPr>
                          <m:chr m:val="→"/>
                          <m:vertJc m:val="bot"/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→∞</m:t>
                          </m:r>
                        </m:e>
                      </m:groupChr>
                      <m:sSub>
                        <m:sSub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b>
                      </m:sSub>
                      <m:d>
                        <m:dPr>
                          <m:ctrlPr>
                            <a:rPr lang="ru-RU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9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неравномерно на  </m:t>
                      </m:r>
                      <m:r>
                        <a:rPr lang="en-US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sz="19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19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Под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79165" y="2534841"/>
                <a:ext cx="7990656" cy="3816424"/>
              </a:xfrm>
              <a:blipFill rotWithShape="0">
                <a:blip r:embed="rId3"/>
                <a:stretch>
                  <a:fillRect l="-6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08509" y="1434306"/>
            <a:ext cx="7772400" cy="110053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Традиционные</a:t>
            </a:r>
            <a:r>
              <a:rPr lang="ru-RU" sz="3600" dirty="0" smtClean="0">
                <a:solidFill>
                  <a:schemeClr val="accent5">
                    <a:lumMod val="50000"/>
                  </a:schemeClr>
                </a:solidFill>
              </a:rPr>
              <a:t> экстремальные алгоритмы оптимизации</a:t>
            </a:r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8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027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одзаголовок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08509" y="2636911"/>
                <a:ext cx="7990656" cy="3240361"/>
              </a:xfrm>
            </p:spPr>
            <p:txBody>
              <a:bodyPr>
                <a:normAutofit fontScale="92500" lnSpcReduction="20000"/>
              </a:bodyPr>
              <a:lstStyle/>
              <a:p>
                <a:pPr algn="l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00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f>
                        <m:f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f>
                        <m:f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=0,  (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)≝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∈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0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447675" algn="l">
                  <a:lnSpc>
                    <a:spcPct val="120000"/>
                  </a:lnSpc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𝜆</m:t>
                    </m:r>
                    <m:f>
                      <m:f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)   на  </m:t>
                    </m:r>
                    <m:sSub>
                      <m:sSub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0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          </m:t>
                    </m:r>
                  </m:oMath>
                </a14:m>
                <a:r>
                  <a:rPr lang="ru-RU" sz="2000" i="1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  <a:t> </a:t>
                </a:r>
                <a:br>
                  <a:rPr lang="ru-RU" sz="2000" i="1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  <m:f>
                        <m:f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ru-RU" sz="20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ru-RU" sz="20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 на  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 smtClean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447675" algn="l">
                  <a:lnSpc>
                    <a:spcPct val="120000"/>
                  </a:lnSpc>
                  <a:spcBef>
                    <a:spcPts val="240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d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  <m:sup>
                        <m:sSub>
                          <m:sSub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p>
                      <m:e>
                        <m:sSup>
                          <m:sSup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ru-RU" sz="20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lang="en-US" sz="20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sub>
                                </m:sSub>
                                <m:r>
                                  <a:rPr lang="en-US" sz="20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i="1">
                                    <a:solidFill>
                                      <a:schemeClr val="accent5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)−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solidFill>
                                          <a:schemeClr val="accent5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∗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000" i="1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  <a:t>  </a:t>
                </a: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Оптимизация </a:t>
                </a:r>
                <a:r>
                  <a:rPr lang="ru-RU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посредством МСГ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:</a:t>
                </a:r>
                <a:endParaRPr lang="ru-RU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US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Под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08509" y="2636911"/>
                <a:ext cx="7990656" cy="3240361"/>
              </a:xfrm>
              <a:blipFill rotWithShape="0">
                <a:blip r:embed="rId3"/>
                <a:stretch>
                  <a:fillRect l="-763" b="-43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08509" y="1392361"/>
            <a:ext cx="7772400" cy="12445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Пример 1: оптимизация потока тепла в граничном условии</a:t>
            </a:r>
          </a:p>
        </p:txBody>
      </p:sp>
      <p:pic>
        <p:nvPicPr>
          <p:cNvPr id="7" name="Рисунок 6"/>
          <p:cNvPicPr/>
          <p:nvPr/>
        </p:nvPicPr>
        <p:blipFill>
          <a:blip r:embed="rId4"/>
          <a:stretch>
            <a:fillRect/>
          </a:stretch>
        </p:blipFill>
        <p:spPr>
          <a:xfrm>
            <a:off x="4951437" y="3717032"/>
            <a:ext cx="3667125" cy="252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1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6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одзаголовок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623714" y="2942339"/>
                <a:ext cx="7990656" cy="3312368"/>
              </a:xfrm>
            </p:spPr>
            <p:txBody>
              <a:bodyPr>
                <a:normAutofit fontScale="92500" lnSpcReduction="10000"/>
              </a:bodyPr>
              <a:lstStyle/>
              <a:p>
                <a:pPr marL="447675" algn="l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=0,  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0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000" i="1" dirty="0" smtClean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714375" algn="l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ru-RU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=1  на </m:t>
                    </m:r>
                    <m:sSub>
                      <m:sSub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ru-RU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          </m:t>
                    </m:r>
                  </m:oMath>
                </a14:m>
                <a:r>
                  <a:rPr lang="ru-RU" sz="2000" i="1" dirty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ru-RU" sz="2000" i="1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ru-RU" sz="2000" i="1" dirty="0" smtClean="0">
                    <a:solidFill>
                      <a:schemeClr val="accent5">
                        <a:lumMod val="50000"/>
                      </a:schemeClr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  на 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marL="447675" algn="l">
                  <a:lnSpc>
                    <a:spcPct val="120000"/>
                  </a:lnSpc>
                  <a:spcBef>
                    <a:spcPts val="30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limLoc m:val="subSup"/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</m:r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0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  <m:r>
                                    <a:rPr lang="ru-RU" sz="2000" i="1">
                                      <a:solidFill>
                                        <a:schemeClr val="accent5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sz="2000" i="1">
                                          <a:solidFill>
                                            <a:schemeClr val="accent5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ru-RU" sz="2000" i="1">
                                          <a:solidFill>
                                            <a:schemeClr val="accent5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ru-RU" sz="2000" i="1">
                                          <a:solidFill>
                                            <a:schemeClr val="accent5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m:rPr>
                          <m:sty m:val="p"/>
                        </m:rP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0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Оптимизация </a:t>
                </a:r>
                <a:r>
                  <a:rPr lang="ru-RU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посредством </a:t>
                </a:r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ГМ:</a:t>
                </a:r>
                <a:r>
                  <a:rPr lang="ru-RU" sz="2000" dirty="0" smtClean="0"/>
                  <a:t> </a:t>
                </a:r>
                <a:endParaRPr lang="ru-RU" sz="2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Под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23714" y="2942339"/>
                <a:ext cx="7990656" cy="3312368"/>
              </a:xfrm>
              <a:blipFill rotWithShape="0">
                <a:blip r:embed="rId3"/>
                <a:stretch>
                  <a:fillRect l="-686" b="-1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95536" y="1392361"/>
            <a:ext cx="8352928" cy="124455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4000" dirty="0">
                <a:solidFill>
                  <a:schemeClr val="accent5">
                    <a:lumMod val="50000"/>
                  </a:schemeClr>
                </a:solidFill>
              </a:rPr>
              <a:t>Пример 2: идентификация пропускной способности соцсети</a:t>
            </a: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251520" y="3861048"/>
            <a:ext cx="939155" cy="479847"/>
          </a:xfrm>
          <a:prstGeom prst="wedgeRoundRectCallout">
            <a:avLst>
              <a:gd name="adj1" fmla="val 64298"/>
              <a:gd name="adj2" fmla="val -22855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Один пост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3407891" y="2576143"/>
            <a:ext cx="3312368" cy="556616"/>
          </a:xfrm>
          <a:prstGeom prst="wedgeRoundRectCallout">
            <a:avLst>
              <a:gd name="adj1" fmla="val -36039"/>
              <a:gd name="adj2" fmla="val 75513"/>
              <a:gd name="adj3" fmla="val 16667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Максимально </a:t>
            </a:r>
            <a:r>
              <a:rPr lang="ru-RU" sz="1400" dirty="0">
                <a:solidFill>
                  <a:schemeClr val="accent3">
                    <a:lumMod val="75000"/>
                  </a:schemeClr>
                </a:solidFill>
              </a:rPr>
              <a:t>возможное количество пользователей, поделившихся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</a:rPr>
              <a:t>постом</a:t>
            </a:r>
            <a:endParaRPr lang="ru-RU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717033"/>
            <a:ext cx="3811141" cy="290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7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" y="0"/>
            <a:ext cx="9144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одзаголовок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93676" y="3171924"/>
                <a:ext cx="7990656" cy="2921372"/>
              </a:xfrm>
            </p:spPr>
            <p:txBody>
              <a:bodyPr>
                <a:normAutofit fontScale="92500" lnSpcReduction="20000"/>
              </a:bodyPr>
              <a:lstStyle/>
              <a:p>
                <a:pPr algn="l">
                  <a:lnSpc>
                    <a:spcPct val="12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p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ru-RU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ru-RU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ru-RU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chemeClr val="accent5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=0,1…</m:t>
                      </m:r>
                    </m:oMath>
                  </m:oMathPara>
                </a14:m>
                <a:endParaRPr lang="ru-RU" sz="20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г</a:t>
                </a:r>
                <a:r>
                  <a:rPr lang="ru-RU" sz="21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де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p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d>
                      <m:d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</m:oMath>
                </a14:m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–</a:t>
                </a:r>
                <a:r>
                  <a:rPr lang="en-US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ru-RU" sz="21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параметр регулирования направления спуска относительно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ru-RU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ru-RU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sz="2000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n-US" sz="2000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</m:d>
                  </m:oMath>
                </a14:m>
                <a:r>
                  <a:rPr lang="ru-RU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для обеспечения сходимости:</a:t>
                </a: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groupChr>
                        <m:groupChrPr>
                          <m:chr m:val="→"/>
                          <m:vertJc m:val="bot"/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→∞</m:t>
                          </m:r>
                        </m:e>
                      </m:groupChr>
                      <m:sSub>
                        <m:sSub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b>
                      </m:sSub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равномерно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на  </m:t>
                      </m:r>
                      <m:r>
                        <a:rPr lang="en-US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ru-RU" sz="2000" i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 smtClean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sz="21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Для </a:t>
                </a:r>
                <a:r>
                  <a:rPr lang="ru-RU" sz="21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квадратичных функционалов в МРНС может быть установлено</a:t>
                </a:r>
              </a:p>
              <a:p>
                <a:pPr marL="2600325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ru-RU" sz="20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  <m:sup>
                          <m: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d>
                        <m:dPr>
                          <m:ctrlPr>
                            <a:rPr lang="ru-RU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ru-RU" sz="2000" b="0" i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ru-RU" sz="20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sz="2000" i="1" dirty="0">
                  <a:solidFill>
                    <a:schemeClr val="accent5">
                      <a:lumMod val="50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Подзаголовок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93676" y="3171924"/>
                <a:ext cx="7990656" cy="2921372"/>
              </a:xfrm>
              <a:blipFill rotWithShape="0">
                <a:blip r:embed="rId3"/>
                <a:stretch>
                  <a:fillRect l="-6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593676" y="1556792"/>
            <a:ext cx="7772400" cy="1244551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Экстремальные методы с регулируемым направлением спуска (МРНС)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977"/>
            <a:ext cx="9144000" cy="6858000"/>
          </a:xfrm>
          <a:prstGeom prst="rect">
            <a:avLst/>
          </a:prstGeom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08509" y="2636911"/>
            <a:ext cx="7990656" cy="3936231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08509" y="1392361"/>
            <a:ext cx="7772400" cy="124455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800" dirty="0">
                <a:solidFill>
                  <a:schemeClr val="accent5">
                    <a:lumMod val="50000"/>
                  </a:schemeClr>
                </a:solidFill>
              </a:rPr>
              <a:t>Пример 1: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48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800" dirty="0">
                <a:solidFill>
                  <a:schemeClr val="accent5">
                    <a:lumMod val="50000"/>
                  </a:schemeClr>
                </a:solidFill>
              </a:rPr>
              <a:t>оптимизация МРНС</a:t>
            </a:r>
          </a:p>
        </p:txBody>
      </p:sp>
      <p:pic>
        <p:nvPicPr>
          <p:cNvPr id="8" name="Рисунок 7"/>
          <p:cNvPicPr/>
          <p:nvPr/>
        </p:nvPicPr>
        <p:blipFill>
          <a:blip r:embed="rId3"/>
          <a:stretch>
            <a:fillRect/>
          </a:stretch>
        </p:blipFill>
        <p:spPr>
          <a:xfrm>
            <a:off x="2483768" y="2852937"/>
            <a:ext cx="3736107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7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6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395536" y="1392361"/>
            <a:ext cx="8352928" cy="124455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800" dirty="0">
                <a:solidFill>
                  <a:schemeClr val="accent5">
                    <a:lumMod val="50000"/>
                  </a:schemeClr>
                </a:solidFill>
              </a:rPr>
              <a:t>Пример 2: 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48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4800" dirty="0">
                <a:solidFill>
                  <a:schemeClr val="accent5">
                    <a:lumMod val="50000"/>
                  </a:schemeClr>
                </a:solidFill>
              </a:rPr>
              <a:t>идентификация МРНС</a:t>
            </a:r>
          </a:p>
        </p:txBody>
      </p:sp>
      <p:pic>
        <p:nvPicPr>
          <p:cNvPr id="9" name="Рисунок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852936"/>
            <a:ext cx="4305672" cy="311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299</Words>
  <Application>Microsoft Office PowerPoint</Application>
  <PresentationFormat>Экран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Wingdings</vt:lpstr>
      <vt:lpstr>Тема Office</vt:lpstr>
      <vt:lpstr>РАБОЧАЯ КОНФЕРЕНЦИЯ  ПО ВОПРОСАМ АКТИВИЗАЦИИ КОМПЛЕКСНОГО СОТРУДНИЧЕСТВА  И ТВОРЧЕСКОГО ВЗАИМОДЕЙСТВИЯ МЕЖДУ  МОСКОВСКИМ ГОСУДАРСТВЕННЫМ УНИВЕРСИТЕТОМ ИМЕНИ М.В. ЛОМОНОСОВА  И ДОНЕЦКИМ НАЦИОНАЛЬНЫМ УНИВЕРСИТЕТОМ </vt:lpstr>
      <vt:lpstr>Распределённые системы</vt:lpstr>
      <vt:lpstr>Бесконечномерная задача оптимизации</vt:lpstr>
      <vt:lpstr>Традиционные экстремальные алгоритмы оптимизации</vt:lpstr>
      <vt:lpstr>Пример 1: оптимизация потока тепла в граничном условии</vt:lpstr>
      <vt:lpstr>Пример 2: идентификация пропускной способности соцсети</vt:lpstr>
      <vt:lpstr>Экстремальные методы с регулируемым направлением спуска (МРНС)</vt:lpstr>
      <vt:lpstr>Пример 1:  оптимизация МРНС</vt:lpstr>
      <vt:lpstr>Пример 2:  идентификация МРНС</vt:lpstr>
      <vt:lpstr>Выбор α^0 в МРНС  шаблонным шагом u ̃^0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КОНФЕРЕНЦИЯ  ПО ВОПРОСАМ АКТИВИЗАЦИИ КОМПЛЕКСНОГО СОТРУДНИЧЕСТВА  И ТВОРЧЕСКОГО ВЗАИМОДЕЙСТВИЯ МЕЖДУ  МОСКОВСКИМ ГОСУДАРСТВЕННЫМ УНИВЕРСИТЕТОМ ИМЕНИ М.В. ЛОМОНОСОВА  И ДОНЕЦКИМ НАЦИОНАЛЬНЫМ УНИВЕРСИТЕТОМ</dc:title>
  <dc:creator>Толстих Віктор Костянтинович</dc:creator>
  <cp:lastModifiedBy>Толстых Виктор Константинович</cp:lastModifiedBy>
  <cp:revision>78</cp:revision>
  <dcterms:modified xsi:type="dcterms:W3CDTF">2022-05-24T05:50:57Z</dcterms:modified>
</cp:coreProperties>
</file>